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embeddedFontLst>
    <p:embeddedFont>
      <p:font typeface="Georgia" panose="02040502050405020303" pitchFamily="18" charset="0"/>
      <p:regular r:id="rId12"/>
      <p:bold r:id="rId13"/>
      <p:italic r:id="rId14"/>
      <p:boldItalic r:id="rId15"/>
    </p:embeddedFont>
    <p:embeddedFont>
      <p:font typeface="Libre Franklin Thin" panose="020B0604020202020204" charset="0"/>
      <p:regular r:id="rId16"/>
      <p:bold r:id="rId17"/>
      <p:italic r:id="rId18"/>
      <p:boldItalic r:id="rId19"/>
    </p:embeddedFont>
    <p:embeddedFont>
      <p:font typeface="Trebuchet MS" panose="020B0603020202020204" pitchFamily="3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0" y="60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font" Target="fonts/font12.fntdata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font" Target="fonts/font11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Libre Franklin Thin"/>
                <a:ea typeface="Libre Franklin Thin"/>
                <a:cs typeface="Libre Franklin Thin"/>
                <a:sym typeface="Libre Franklin Thi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Libre Franklin Thin"/>
              <a:ea typeface="Libre Franklin Thin"/>
              <a:cs typeface="Libre Franklin Thin"/>
              <a:sym typeface="Libre Franklin Thi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a9d2fb82fe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a9d2fb82f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rotWithShape="1">
            <a:blip r:embed="rId2">
              <a:alphaModFix amt="83000"/>
            </a:blip>
            <a:tile tx="0" ty="-762000" sx="92000" sy="89000" flip="xy" algn="ctr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rotWithShape="1">
            <a:blip r:embed="rId2">
              <a:alphaModFix amt="83000"/>
            </a:blip>
            <a:tile tx="0" ty="-717550" sx="92000" sy="89000" flip="xy" algn="ctr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rotWithShape="1">
            <a:blip r:embed="rId2">
              <a:alphaModFix amt="83000"/>
            </a:blip>
            <a:tile tx="0" ty="-704850" sx="92000" sy="89000" flip="xy" algn="ctr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" name="Google Shape;22;p2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23" name="Google Shape;23;p2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rotWithShape="1">
              <a:blip r:embed="rId3">
                <a:alphaModFix/>
              </a:blip>
              <a:tile tx="0" ty="0" sx="85000" sy="85000" flip="none" algn="tl"/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" name="Google Shape;25;p2"/>
          <p:cNvSpPr txBox="1"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7200"/>
              <a:buFont typeface="Georgia"/>
              <a:buNone/>
              <a:defRPr sz="72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70"/>
              <a:buNone/>
              <a:defRPr sz="2200">
                <a:solidFill>
                  <a:schemeClr val="dk1"/>
                </a:solidFill>
              </a:defRPr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7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7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700"/>
              <a:buNone/>
              <a:defRPr sz="2000"/>
            </a:lvl9pPr>
          </a:lstStyle>
          <a:p>
            <a:endParaRPr/>
          </a:p>
        </p:txBody>
      </p:sp>
      <p:sp>
        <p:nvSpPr>
          <p:cNvPr id="27" name="Google Shape;27;p2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"/>
          <p:cNvSpPr txBox="1">
            <a:spLocks noGrp="1"/>
          </p:cNvSpPr>
          <p:nvPr>
            <p:ph type="sldNum" idx="12"/>
          </p:nvPr>
        </p:nvSpPr>
        <p:spPr>
          <a:xfrm>
            <a:off x="9592733" y="4289334"/>
            <a:ext cx="1193868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lvl="1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lvl="2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lvl="3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lvl="4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lvl="5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lvl="6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lvl="7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lvl="8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1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1"/>
          <p:cNvSpPr txBox="1">
            <a:spLocks noGrp="1"/>
          </p:cNvSpPr>
          <p:nvPr>
            <p:ph type="body" idx="1"/>
          </p:nvPr>
        </p:nvSpPr>
        <p:spPr>
          <a:xfrm rot="5400000">
            <a:off x="4073652" y="-882396"/>
            <a:ext cx="4050792" cy="100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5755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2pPr>
            <a:lvl3pPr marL="1371600" lvl="2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3pPr>
            <a:lvl4pPr marL="1828800" lvl="3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4pPr>
            <a:lvl5pPr marL="2286000" lvl="4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5pPr>
            <a:lvl6pPr marL="2743200" lvl="5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6pPr>
            <a:lvl7pPr marL="3200400" lvl="6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7pPr>
            <a:lvl8pPr marL="3657600" lvl="7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8pPr>
            <a:lvl9pPr marL="4114800" lvl="8" indent="-325754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530"/>
              <a:buChar char="▪"/>
              <a:defRPr/>
            </a:lvl9pPr>
          </a:lstStyle>
          <a:p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1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1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2"/>
          <p:cNvSpPr txBox="1">
            <a:spLocks noGrp="1"/>
          </p:cNvSpPr>
          <p:nvPr>
            <p:ph type="title"/>
          </p:nvPr>
        </p:nvSpPr>
        <p:spPr>
          <a:xfrm rot="5400000">
            <a:off x="7181850" y="2076450"/>
            <a:ext cx="5638800" cy="25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body" idx="1"/>
          </p:nvPr>
        </p:nvSpPr>
        <p:spPr>
          <a:xfrm rot="5400000">
            <a:off x="2000250" y="-400050"/>
            <a:ext cx="5638800" cy="75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5755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2pPr>
            <a:lvl3pPr marL="1371600" lvl="2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3pPr>
            <a:lvl4pPr marL="1828800" lvl="3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4pPr>
            <a:lvl5pPr marL="2286000" lvl="4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5pPr>
            <a:lvl6pPr marL="2743200" lvl="5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6pPr>
            <a:lvl7pPr marL="3200400" lvl="6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7pPr>
            <a:lvl8pPr marL="3657600" lvl="7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8pPr>
            <a:lvl9pPr marL="4114800" lvl="8" indent="-325754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530"/>
              <a:buChar char="▪"/>
              <a:defRPr/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2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2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5755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2pPr>
            <a:lvl3pPr marL="1371600" lvl="2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3pPr>
            <a:lvl4pPr marL="1828800" lvl="3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4pPr>
            <a:lvl5pPr marL="2286000" lvl="4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5pPr>
            <a:lvl6pPr marL="2743200" lvl="5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6pPr>
            <a:lvl7pPr marL="3200400" lvl="6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7pPr>
            <a:lvl8pPr marL="3657600" lvl="7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8pPr>
            <a:lvl9pPr marL="4114800" lvl="8" indent="-325754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530"/>
              <a:buChar char="▪"/>
              <a:defRPr/>
            </a:lvl9pPr>
          </a:lstStyle>
          <a:p>
            <a:endParaRPr/>
          </a:p>
        </p:txBody>
      </p:sp>
      <p:sp>
        <p:nvSpPr>
          <p:cNvPr id="33" name="Google Shape;33;p3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rotWithShape="1">
            <a:blip r:embed="rId2">
              <a:alphaModFix amt="83000"/>
            </a:blip>
            <a:tile tx="0" ty="-704850" sx="92000" sy="89000" flip="xy" algn="ctr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7200"/>
              <a:buFont typeface="Georgia"/>
              <a:buNone/>
              <a:defRPr sz="7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  <a:defRPr sz="20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dt" idx="10"/>
          </p:nvPr>
        </p:nvSpPr>
        <p:spPr>
          <a:xfrm>
            <a:off x="8593667" y="6272784"/>
            <a:ext cx="264430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4"/>
          <p:cNvSpPr txBox="1">
            <a:spLocks noGrp="1"/>
          </p:cNvSpPr>
          <p:nvPr>
            <p:ph type="ftr" idx="11"/>
          </p:nvPr>
        </p:nvSpPr>
        <p:spPr>
          <a:xfrm>
            <a:off x="2182708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42" name="Google Shape;42;p4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43" name="Google Shape;43;p4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rotWithShape="1">
              <a:blip r:embed="rId3">
                <a:alphaModFix/>
              </a:blip>
              <a:tile tx="0" ty="0" sx="85000" sy="85000" flip="none" algn="tl"/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4"/>
          <p:cNvSpPr txBox="1">
            <a:spLocks noGrp="1"/>
          </p:cNvSpPr>
          <p:nvPr>
            <p:ph type="sldNum" idx="12"/>
          </p:nvPr>
        </p:nvSpPr>
        <p:spPr>
          <a:xfrm>
            <a:off x="843702" y="2506133"/>
            <a:ext cx="1188298" cy="720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2800" b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lvl="1" indent="0" algn="ctr">
              <a:spcBef>
                <a:spcPts val="0"/>
              </a:spcBef>
              <a:buNone/>
              <a:defRPr sz="2800" b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lvl="2" indent="0" algn="ctr">
              <a:spcBef>
                <a:spcPts val="0"/>
              </a:spcBef>
              <a:buNone/>
              <a:defRPr sz="2800" b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lvl="3" indent="0" algn="ctr">
              <a:spcBef>
                <a:spcPts val="0"/>
              </a:spcBef>
              <a:buNone/>
              <a:defRPr sz="2800" b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lvl="4" indent="0" algn="ctr">
              <a:spcBef>
                <a:spcPts val="0"/>
              </a:spcBef>
              <a:buNone/>
              <a:defRPr sz="2800" b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lvl="5" indent="0" algn="ctr">
              <a:spcBef>
                <a:spcPts val="0"/>
              </a:spcBef>
              <a:buNone/>
              <a:defRPr sz="2800" b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lvl="6" indent="0" algn="ctr">
              <a:spcBef>
                <a:spcPts val="0"/>
              </a:spcBef>
              <a:buNone/>
              <a:defRPr sz="2800" b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lvl="7" indent="0" algn="ctr">
              <a:spcBef>
                <a:spcPts val="0"/>
              </a:spcBef>
              <a:buNone/>
              <a:defRPr sz="2800" b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lvl="8" indent="0" algn="ctr">
              <a:spcBef>
                <a:spcPts val="0"/>
              </a:spcBef>
              <a:buNone/>
              <a:defRPr sz="2800" b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5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body" idx="1"/>
          </p:nvPr>
        </p:nvSpPr>
        <p:spPr>
          <a:xfrm>
            <a:off x="1069848" y="2194560"/>
            <a:ext cx="475488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655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  <a:defRPr sz="2000"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 sz="1800"/>
            </a:lvl2pPr>
            <a:lvl3pPr marL="1371600" lvl="2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3pPr>
            <a:lvl4pPr marL="1828800" lvl="3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4pPr>
            <a:lvl5pPr marL="2286000" lvl="4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5pPr>
            <a:lvl6pPr marL="2743200" lvl="5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6pPr>
            <a:lvl7pPr marL="3200400" lvl="6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7pPr>
            <a:lvl8pPr marL="3657600" lvl="7" indent="-31495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8pPr>
            <a:lvl9pPr marL="4114800" lvl="8" indent="-314959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Char char="▪"/>
              <a:defRPr sz="1600"/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body" idx="2"/>
          </p:nvPr>
        </p:nvSpPr>
        <p:spPr>
          <a:xfrm>
            <a:off x="6364224" y="2194560"/>
            <a:ext cx="475488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655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  <a:defRPr sz="2000"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 sz="1800"/>
            </a:lvl2pPr>
            <a:lvl3pPr marL="1371600" lvl="2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3pPr>
            <a:lvl4pPr marL="1828800" lvl="3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4pPr>
            <a:lvl5pPr marL="2286000" lvl="4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5pPr>
            <a:lvl6pPr marL="2743200" lvl="5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6pPr>
            <a:lvl7pPr marL="3200400" lvl="6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7pPr>
            <a:lvl8pPr marL="3657600" lvl="7" indent="-31495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8pPr>
            <a:lvl9pPr marL="4114800" lvl="8" indent="-314959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Char char="▪"/>
              <a:defRPr sz="1600"/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5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6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  <a:defRPr sz="2000" b="1">
                <a:solidFill>
                  <a:srgbClr val="548BB7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Google Shape;56;p6"/>
          <p:cNvSpPr txBox="1">
            <a:spLocks noGrp="1"/>
          </p:cNvSpPr>
          <p:nvPr>
            <p:ph type="body" idx="2"/>
          </p:nvPr>
        </p:nvSpPr>
        <p:spPr>
          <a:xfrm>
            <a:off x="1069848" y="2743200"/>
            <a:ext cx="475488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655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  <a:defRPr sz="2000"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 sz="1800"/>
            </a:lvl2pPr>
            <a:lvl3pPr marL="1371600" lvl="2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3pPr>
            <a:lvl4pPr marL="1828800" lvl="3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4pPr>
            <a:lvl5pPr marL="2286000" lvl="4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5pPr>
            <a:lvl6pPr marL="2743200" lvl="5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6pPr>
            <a:lvl7pPr marL="3200400" lvl="6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7pPr>
            <a:lvl8pPr marL="3657600" lvl="7" indent="-31495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8pPr>
            <a:lvl9pPr marL="4114800" lvl="8" indent="-314959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Char char="▪"/>
              <a:defRPr sz="1600"/>
            </a:lvl9pPr>
          </a:lstStyle>
          <a:p>
            <a:endParaRPr/>
          </a:p>
        </p:txBody>
      </p:sp>
      <p:sp>
        <p:nvSpPr>
          <p:cNvPr id="57" name="Google Shape;57;p6"/>
          <p:cNvSpPr txBox="1">
            <a:spLocks noGrp="1"/>
          </p:cNvSpPr>
          <p:nvPr>
            <p:ph type="body" idx="3"/>
          </p:nvPr>
        </p:nvSpPr>
        <p:spPr>
          <a:xfrm>
            <a:off x="6364224" y="2048256"/>
            <a:ext cx="475488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  <a:defRPr sz="2000" b="1">
                <a:solidFill>
                  <a:srgbClr val="548BB7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Google Shape;58;p6"/>
          <p:cNvSpPr txBox="1">
            <a:spLocks noGrp="1"/>
          </p:cNvSpPr>
          <p:nvPr>
            <p:ph type="body" idx="4"/>
          </p:nvPr>
        </p:nvSpPr>
        <p:spPr>
          <a:xfrm>
            <a:off x="6364224" y="2743200"/>
            <a:ext cx="475488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655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  <a:defRPr sz="2000"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 sz="1800"/>
            </a:lvl2pPr>
            <a:lvl3pPr marL="1371600" lvl="2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3pPr>
            <a:lvl4pPr marL="1828800" lvl="3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4pPr>
            <a:lvl5pPr marL="2286000" lvl="4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5pPr>
            <a:lvl6pPr marL="2743200" lvl="5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6pPr>
            <a:lvl7pPr marL="3200400" lvl="6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7pPr>
            <a:lvl8pPr marL="3657600" lvl="7" indent="-31495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8pPr>
            <a:lvl9pPr marL="4114800" lvl="8" indent="-314959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Char char="▪"/>
              <a:defRPr sz="1600"/>
            </a:lvl9pPr>
          </a:lstStyle>
          <a:p>
            <a:endParaRPr/>
          </a:p>
        </p:txBody>
      </p:sp>
      <p:sp>
        <p:nvSpPr>
          <p:cNvPr id="59" name="Google Shape;59;p6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7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7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8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8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rotWithShape="1">
            <a:blip r:embed="rId2">
              <a:alphaModFix amt="60000"/>
            </a:blip>
            <a:tile tx="0" ty="-704850" sx="92000" sy="89000" flip="xy" algn="ctr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Font typeface="Georgia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1"/>
          </p:nvPr>
        </p:nvSpPr>
        <p:spPr>
          <a:xfrm>
            <a:off x="838200" y="685800"/>
            <a:ext cx="6711696" cy="5020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655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  <a:defRPr sz="2000"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 sz="1800"/>
            </a:lvl2pPr>
            <a:lvl3pPr marL="1371600" lvl="2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3pPr>
            <a:lvl4pPr marL="1828800" lvl="3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4pPr>
            <a:lvl5pPr marL="2286000" lvl="4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5pPr>
            <a:lvl6pPr marL="2743200" lvl="5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6pPr>
            <a:lvl7pPr marL="3200400" lvl="6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7pPr>
            <a:lvl8pPr marL="3657600" lvl="7" indent="-31495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8pPr>
            <a:lvl9pPr marL="4114800" lvl="8" indent="-314959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Char char="▪"/>
              <a:defRPr sz="1600"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2"/>
          </p:nvPr>
        </p:nvSpPr>
        <p:spPr>
          <a:xfrm>
            <a:off x="8549640" y="2423160"/>
            <a:ext cx="3200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345D7E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2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5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765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9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78" name="Google Shape;78;p9"/>
          <p:cNvGrpSpPr/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79" name="Google Shape;79;p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rotWithShape="1">
              <a:blip r:embed="rId3">
                <a:alphaModFix/>
              </a:blip>
              <a:tile tx="50800" ty="0" sx="85000" sy="85000" flip="none" algn="tl"/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" name="Google Shape;81;p9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rotWithShape="1">
            <a:blip r:embed="rId2">
              <a:alphaModFix amt="60000"/>
            </a:blip>
            <a:tile tx="0" ty="-704850" sx="92000" sy="89000" flip="xy" algn="ctr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0"/>
          <p:cNvSpPr txBox="1"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Font typeface="Georgia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0"/>
          <p:cNvSpPr>
            <a:spLocks noGrp="1"/>
          </p:cNvSpPr>
          <p:nvPr>
            <p:ph type="pic" idx="2"/>
          </p:nvPr>
        </p:nvSpPr>
        <p:spPr>
          <a:xfrm>
            <a:off x="0" y="0"/>
            <a:ext cx="8303740" cy="6858000"/>
          </a:xfrm>
          <a:prstGeom prst="rect">
            <a:avLst/>
          </a:prstGeom>
          <a:solidFill>
            <a:srgbClr val="E4DED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48BB7"/>
              </a:buClr>
              <a:buSzPts val="272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48BB7"/>
              </a:buClr>
              <a:buSzPts val="238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48BB7"/>
              </a:buClr>
              <a:buSzPts val="204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48BB7"/>
              </a:buClr>
              <a:buSzPts val="17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48BB7"/>
              </a:buClr>
              <a:buSzPts val="17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48BB7"/>
              </a:buClr>
              <a:buSzPts val="17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48BB7"/>
              </a:buClr>
              <a:buSzPts val="17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48BB7"/>
              </a:buClr>
              <a:buSzPts val="17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548BB7"/>
              </a:buClr>
              <a:buSzPts val="17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1"/>
          </p:nvPr>
        </p:nvSpPr>
        <p:spPr>
          <a:xfrm>
            <a:off x="8549640" y="2423160"/>
            <a:ext cx="3200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345D7E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2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5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765"/>
              <a:buNone/>
              <a:defRPr sz="900"/>
            </a:lvl9pPr>
          </a:lstStyle>
          <a:p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88" name="Google Shape;88;p10"/>
          <p:cNvGrpSpPr/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9" name="Google Shape;89;p10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rotWithShape="1">
              <a:blip r:embed="rId3">
                <a:alphaModFix/>
              </a:blip>
              <a:tile tx="50800" ty="0" sx="85000" sy="85000" flip="none" algn="tl"/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1" name="Google Shape;91;p10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Georgia"/>
              <a:buNone/>
              <a:defRPr sz="4800" b="1" i="0" u="none" strike="noStrike" cap="none"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3655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48BB7"/>
              </a:buClr>
              <a:buSzPts val="17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2575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48BB7"/>
              </a:buClr>
              <a:buSzPts val="153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1496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48BB7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1496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48BB7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1496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48BB7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1496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48BB7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1496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48BB7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1495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48BB7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14959" algn="l" rtl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548BB7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grpSp>
        <p:nvGrpSpPr>
          <p:cNvPr id="14" name="Google Shape;14;p1"/>
          <p:cNvGrpSpPr/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5" name="Google Shape;15;p1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rotWithShape="1">
              <a:blip r:embed="rId13">
                <a:alphaModFix/>
              </a:blip>
              <a:tile tx="50800" ty="0" sx="85000" sy="85000" flip="none" algn="tl"/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7;p1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3"/>
          <p:cNvSpPr txBox="1"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4000"/>
              <a:buFont typeface="Georgia"/>
              <a:buNone/>
            </a:pPr>
            <a:r>
              <a:rPr lang="en-US" sz="4000"/>
              <a:t>CLEVELAND AVENUE ELEMENTARY</a:t>
            </a:r>
            <a:br>
              <a:rPr lang="en-US" sz="4000"/>
            </a:br>
            <a:r>
              <a:rPr lang="en-US" sz="4000"/>
              <a:t> Virtual Go Team Meeting</a:t>
            </a:r>
            <a:br>
              <a:rPr lang="en-US" sz="4000"/>
            </a:br>
            <a:r>
              <a:rPr lang="en-US" sz="4000"/>
              <a:t>March 10, 2021</a:t>
            </a:r>
            <a:br>
              <a:rPr lang="en-US" sz="4000"/>
            </a:br>
            <a:r>
              <a:rPr lang="en-US" sz="4000"/>
              <a:t>3:00pm</a:t>
            </a:r>
            <a:br>
              <a:rPr lang="en-US" sz="4000"/>
            </a:br>
            <a:endParaRPr sz="4000"/>
          </a:p>
        </p:txBody>
      </p:sp>
      <p:sp>
        <p:nvSpPr>
          <p:cNvPr id="109" name="Google Shape;109;p13"/>
          <p:cNvSpPr txBox="1">
            <a:spLocks noGrp="1"/>
          </p:cNvSpPr>
          <p:nvPr>
            <p:ph type="subTitle" idx="1"/>
          </p:nvPr>
        </p:nvSpPr>
        <p:spPr>
          <a:xfrm>
            <a:off x="1219073" y="3028087"/>
            <a:ext cx="1012783" cy="45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468"/>
              <a:buNone/>
            </a:pPr>
            <a:endParaRPr sz="550"/>
          </a:p>
        </p:txBody>
      </p:sp>
      <p:pic>
        <p:nvPicPr>
          <p:cNvPr id="110" name="Google Shape;110;p13" descr="Cleveland Avenue Elementary Schoo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70298" y="0"/>
            <a:ext cx="1408128" cy="143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4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Georgia"/>
              <a:buNone/>
            </a:pPr>
            <a:r>
              <a:rPr lang="en-US"/>
              <a:t>CALL TO ORDER</a:t>
            </a:r>
            <a:endParaRPr/>
          </a:p>
        </p:txBody>
      </p:sp>
      <p:sp>
        <p:nvSpPr>
          <p:cNvPr id="116" name="Google Shape;116;p14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-316229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3672"/>
              <a:buChar char="▪"/>
            </a:pPr>
            <a:r>
              <a:rPr lang="en-US" sz="3950"/>
              <a:t>Roll Call</a:t>
            </a:r>
            <a:endParaRPr sz="3950"/>
          </a:p>
          <a:p>
            <a:pPr marL="182880" lvl="0" indent="-18288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1573"/>
              <a:buChar char="▪"/>
            </a:pPr>
            <a:r>
              <a:rPr lang="en-US" sz="1850"/>
              <a:t>Anyee’ Payne, Principal</a:t>
            </a:r>
            <a:endParaRPr/>
          </a:p>
          <a:p>
            <a:pPr marL="182880" lvl="0" indent="-18288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1573"/>
              <a:buChar char="▪"/>
            </a:pPr>
            <a:r>
              <a:rPr lang="en-US" sz="1850"/>
              <a:t>Roni Bolden, Staff</a:t>
            </a:r>
            <a:endParaRPr/>
          </a:p>
          <a:p>
            <a:pPr marL="182880" lvl="0" indent="-18288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1573"/>
              <a:buChar char="▪"/>
            </a:pPr>
            <a:r>
              <a:rPr lang="en-US" sz="1850"/>
              <a:t>Dana Price, Staff</a:t>
            </a:r>
            <a:endParaRPr/>
          </a:p>
          <a:p>
            <a:pPr marL="182880" lvl="0" indent="-18288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1573"/>
              <a:buChar char="▪"/>
            </a:pPr>
            <a:r>
              <a:rPr lang="en-US" sz="1850"/>
              <a:t>Tiffany Edwards, Staff</a:t>
            </a:r>
            <a:endParaRPr/>
          </a:p>
          <a:p>
            <a:pPr marL="182880" lvl="0" indent="-18288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1573"/>
              <a:buChar char="▪"/>
            </a:pPr>
            <a:r>
              <a:rPr lang="en-US" sz="1850"/>
              <a:t>Dawn Richardson, Parent</a:t>
            </a:r>
            <a:endParaRPr sz="1850"/>
          </a:p>
          <a:p>
            <a:pPr marL="182880" lvl="0" indent="-18288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1573"/>
              <a:buChar char="▪"/>
            </a:pPr>
            <a:r>
              <a:rPr lang="en-US" sz="1850"/>
              <a:t>Ashley Lockett, Parent</a:t>
            </a:r>
            <a:endParaRPr/>
          </a:p>
          <a:p>
            <a:pPr marL="182880" lvl="0" indent="-18288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1573"/>
              <a:buChar char="▪"/>
            </a:pPr>
            <a:r>
              <a:rPr lang="en-US" sz="1850"/>
              <a:t>Nakita Hammond, Parent</a:t>
            </a:r>
            <a:endParaRPr/>
          </a:p>
          <a:p>
            <a:pPr marL="182880" lvl="0" indent="-18288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1573"/>
              <a:buChar char="▪"/>
            </a:pPr>
            <a:r>
              <a:rPr lang="en-US" sz="1850"/>
              <a:t>Hazel Mays, Community Member</a:t>
            </a:r>
            <a:endParaRPr/>
          </a:p>
          <a:p>
            <a:pPr marL="182880" lvl="0" indent="-18288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1573"/>
              <a:buChar char="▪"/>
            </a:pPr>
            <a:r>
              <a:rPr lang="en-US" sz="1850"/>
              <a:t>Kristin Hemmingway, Community Member</a:t>
            </a:r>
            <a:endParaRPr/>
          </a:p>
          <a:p>
            <a:pPr marL="182880" lvl="0" indent="-18288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1573"/>
              <a:buChar char="▪"/>
            </a:pPr>
            <a:r>
              <a:rPr lang="en-US" sz="1850"/>
              <a:t>Donna Jenkins, Community Member</a:t>
            </a:r>
            <a:endParaRPr/>
          </a:p>
          <a:p>
            <a:pPr marL="182880" lvl="0" indent="-83026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1573"/>
              <a:buNone/>
            </a:pPr>
            <a:endParaRPr sz="1850"/>
          </a:p>
        </p:txBody>
      </p:sp>
      <p:pic>
        <p:nvPicPr>
          <p:cNvPr id="117" name="Google Shape;117;p14" descr="Cleveland Avenue Elementary Schoo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82200" y="228600"/>
            <a:ext cx="1915257" cy="19480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5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Georgia"/>
              <a:buNone/>
            </a:pPr>
            <a:r>
              <a:rPr lang="en-US"/>
              <a:t>Action Items</a:t>
            </a:r>
            <a:endParaRPr sz="2600"/>
          </a:p>
        </p:txBody>
      </p:sp>
      <p:sp>
        <p:nvSpPr>
          <p:cNvPr id="123" name="Google Shape;123;p15"/>
          <p:cNvSpPr txBox="1">
            <a:spLocks noGrp="1"/>
          </p:cNvSpPr>
          <p:nvPr>
            <p:ph type="body" idx="1"/>
          </p:nvPr>
        </p:nvSpPr>
        <p:spPr>
          <a:xfrm>
            <a:off x="1069848" y="1752600"/>
            <a:ext cx="10058400" cy="49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highlight>
                <a:srgbClr val="FFFF00"/>
              </a:highlight>
            </a:endParaRPr>
          </a:p>
          <a:p>
            <a:pPr marL="182880" lvl="0" indent="-18288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1190"/>
              <a:buChar char="▪"/>
            </a:pPr>
            <a:r>
              <a:rPr lang="en-US" sz="1400" i="1">
                <a:highlight>
                  <a:srgbClr val="FFFF00"/>
                </a:highlight>
              </a:rPr>
              <a:t>This meeting [will not] allow for Public Comment</a:t>
            </a:r>
            <a:endParaRPr sz="1400">
              <a:highlight>
                <a:srgbClr val="FFFF00"/>
              </a:highlight>
            </a:endParaRPr>
          </a:p>
          <a:p>
            <a:pPr marL="182880" lvl="0" indent="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400"/>
          </a:p>
          <a:p>
            <a:pPr marL="457200" lvl="1" indent="-271780" algn="l" rtl="0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SzPts val="2590"/>
              <a:buChar char="▪"/>
            </a:pPr>
            <a:r>
              <a:rPr lang="en-US" sz="2800" b="1"/>
              <a:t>Approval of Agenda </a:t>
            </a:r>
            <a:endParaRPr sz="2800"/>
          </a:p>
          <a:p>
            <a:pPr marL="457200" lvl="1" indent="-271780" algn="l" rtl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2590"/>
              <a:buChar char="▪"/>
            </a:pPr>
            <a:r>
              <a:rPr lang="en-US" sz="2800" b="1"/>
              <a:t>Approval of Previous Meeting Minutes</a:t>
            </a:r>
            <a:endParaRPr sz="2800" b="1"/>
          </a:p>
          <a:p>
            <a:pPr marL="182880" lvl="0" indent="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2856"/>
              <a:buNone/>
            </a:pPr>
            <a:endParaRPr sz="3359"/>
          </a:p>
        </p:txBody>
      </p:sp>
      <p:pic>
        <p:nvPicPr>
          <p:cNvPr id="124" name="Google Shape;124;p15" descr="Cleveland Avenue Elementary Schoo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29800" y="315288"/>
            <a:ext cx="1915257" cy="19480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6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Georgia"/>
              <a:buNone/>
            </a:pPr>
            <a:r>
              <a:rPr lang="en-US"/>
              <a:t>Discussion Items</a:t>
            </a:r>
            <a:endParaRPr sz="2600"/>
          </a:p>
        </p:txBody>
      </p:sp>
      <p:sp>
        <p:nvSpPr>
          <p:cNvPr id="130" name="Google Shape;130;p16"/>
          <p:cNvSpPr txBox="1">
            <a:spLocks noGrp="1"/>
          </p:cNvSpPr>
          <p:nvPr>
            <p:ph type="body" idx="1"/>
          </p:nvPr>
        </p:nvSpPr>
        <p:spPr>
          <a:xfrm>
            <a:off x="175323" y="1771250"/>
            <a:ext cx="10058400" cy="49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highlight>
                <a:srgbClr val="FFFF00"/>
              </a:highlight>
            </a:endParaRPr>
          </a:p>
          <a:p>
            <a:pPr marL="0" lvl="0" indent="0" algn="l" rtl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800" b="1"/>
          </a:p>
          <a:p>
            <a:pPr marL="457200" lvl="1" indent="-263525" algn="l" rtl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2800"/>
              <a:buChar char="▪"/>
            </a:pPr>
            <a:r>
              <a:rPr lang="en-US" sz="2800" b="1"/>
              <a:t>FY21-22 Budget Presentation</a:t>
            </a:r>
            <a:endParaRPr sz="2800" b="1"/>
          </a:p>
          <a:p>
            <a:pPr marL="457200" lvl="1" indent="-204470" algn="l" rtl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Clr>
                <a:schemeClr val="hlink"/>
              </a:buClr>
              <a:buSzPts val="1530"/>
              <a:buFont typeface="Arial"/>
              <a:buChar char="▪"/>
            </a:pPr>
            <a:endParaRPr u="sng">
              <a:solidFill>
                <a:schemeClr val="hlink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731520" lvl="0" indent="0" algn="l" rtl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3600" b="1"/>
          </a:p>
          <a:p>
            <a:pPr marL="182880" lvl="0" indent="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2856"/>
              <a:buNone/>
            </a:pPr>
            <a:endParaRPr sz="3359"/>
          </a:p>
        </p:txBody>
      </p:sp>
      <p:pic>
        <p:nvPicPr>
          <p:cNvPr id="131" name="Google Shape;131;p16" descr="Cleveland Avenue Elementary Schoo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29800" y="315288"/>
            <a:ext cx="1915257" cy="19480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7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Georgia"/>
              <a:buNone/>
            </a:pPr>
            <a:r>
              <a:rPr lang="en-US"/>
              <a:t>INFORMATION ITEMS</a:t>
            </a:r>
            <a:endParaRPr/>
          </a:p>
        </p:txBody>
      </p:sp>
      <p:sp>
        <p:nvSpPr>
          <p:cNvPr id="137" name="Google Shape;137;p17"/>
          <p:cNvSpPr txBox="1">
            <a:spLocks noGrp="1"/>
          </p:cNvSpPr>
          <p:nvPr>
            <p:ph type="body" idx="1"/>
          </p:nvPr>
        </p:nvSpPr>
        <p:spPr>
          <a:xfrm>
            <a:off x="1069848" y="1752600"/>
            <a:ext cx="10058400" cy="49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080"/>
              <a:buNone/>
            </a:pPr>
            <a:r>
              <a:rPr lang="en-US" sz="3500"/>
              <a:t>Principal’s Report</a:t>
            </a:r>
            <a:endParaRPr sz="3500"/>
          </a:p>
          <a:p>
            <a:pPr marL="182880" lvl="0" indent="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080"/>
              <a:buNone/>
            </a:pPr>
            <a:r>
              <a:rPr lang="en-US" sz="3500"/>
              <a:t>Return To Learn: Phase II</a:t>
            </a:r>
            <a:endParaRPr sz="3500"/>
          </a:p>
          <a:p>
            <a:pPr marL="182880" lvl="0" indent="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080"/>
              <a:buNone/>
            </a:pPr>
            <a:r>
              <a:rPr lang="en-US" sz="3500"/>
              <a:t>Georgia Tech Partnership</a:t>
            </a:r>
            <a:endParaRPr sz="3500"/>
          </a:p>
          <a:p>
            <a:pPr marL="182880" lvl="0" indent="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080"/>
              <a:buNone/>
            </a:pPr>
            <a:r>
              <a:rPr lang="en-US" sz="3500"/>
              <a:t>Georgia Milestones</a:t>
            </a:r>
            <a:endParaRPr sz="3500"/>
          </a:p>
          <a:p>
            <a:pPr marL="182880" lvl="0" indent="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080"/>
              <a:buNone/>
            </a:pPr>
            <a:r>
              <a:rPr lang="en-US" sz="3500"/>
              <a:t>Covid-19 Testing/Vaccination</a:t>
            </a:r>
            <a:endParaRPr sz="3500"/>
          </a:p>
          <a:p>
            <a:pPr marL="182880" lvl="0" indent="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080"/>
              <a:buNone/>
            </a:pPr>
            <a:r>
              <a:rPr lang="en-US" sz="3500"/>
              <a:t>CARES II Act Funding</a:t>
            </a:r>
            <a:endParaRPr sz="3500"/>
          </a:p>
        </p:txBody>
      </p:sp>
      <p:pic>
        <p:nvPicPr>
          <p:cNvPr id="138" name="Google Shape;138;p17" descr="Cleveland Avenue Elementary Schoo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29800" y="315288"/>
            <a:ext cx="1915257" cy="19480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8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Georgia"/>
              <a:buNone/>
            </a:pPr>
            <a:r>
              <a:rPr lang="en-US"/>
              <a:t>PUBLIC COMMENT</a:t>
            </a:r>
            <a:endParaRPr/>
          </a:p>
        </p:txBody>
      </p:sp>
      <p:sp>
        <p:nvSpPr>
          <p:cNvPr id="144" name="Google Shape;144;p18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-1828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00"/>
              <a:buChar char="▪"/>
            </a:pPr>
            <a:r>
              <a:rPr lang="en-US"/>
              <a:t>None</a:t>
            </a:r>
            <a:endParaRPr/>
          </a:p>
        </p:txBody>
      </p:sp>
      <p:pic>
        <p:nvPicPr>
          <p:cNvPr id="145" name="Google Shape;145;p18" descr="Cleveland Avenue Elementary Schoo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29800" y="315288"/>
            <a:ext cx="1915257" cy="19480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9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Georgia"/>
              <a:buNone/>
            </a:pPr>
            <a:r>
              <a:rPr lang="en-US"/>
              <a:t>ANNOUNCEMENTS</a:t>
            </a:r>
            <a:endParaRPr/>
          </a:p>
        </p:txBody>
      </p:sp>
      <p:sp>
        <p:nvSpPr>
          <p:cNvPr id="151" name="Google Shape;151;p19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-18288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</a:pPr>
            <a:endParaRPr sz="1800"/>
          </a:p>
        </p:txBody>
      </p:sp>
      <p:pic>
        <p:nvPicPr>
          <p:cNvPr id="152" name="Google Shape;152;p19" descr="Cleveland Avenue Elementary Schoo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29800" y="315288"/>
            <a:ext cx="1915257" cy="19480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0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Georgia"/>
              <a:buNone/>
            </a:pPr>
            <a:r>
              <a:rPr lang="en-US"/>
              <a:t>POST-MEETING ACTIONS</a:t>
            </a:r>
            <a:endParaRPr/>
          </a:p>
        </p:txBody>
      </p:sp>
      <p:sp>
        <p:nvSpPr>
          <p:cNvPr id="158" name="Google Shape;158;p20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10442448" cy="43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3A9"/>
              </a:buClr>
              <a:buSzPts val="2400"/>
              <a:buNone/>
            </a:pPr>
            <a:r>
              <a:rPr lang="en-US" sz="2400" b="1" u="sng">
                <a:solidFill>
                  <a:srgbClr val="0083A9"/>
                </a:solidFill>
                <a:latin typeface="Georgia"/>
                <a:ea typeface="Georgia"/>
                <a:cs typeface="Georgia"/>
                <a:sym typeface="Georgia"/>
              </a:rPr>
              <a:t>Post-Meeting Checklist</a:t>
            </a:r>
            <a:r>
              <a:rPr lang="en-US" sz="2400" b="1">
                <a:solidFill>
                  <a:srgbClr val="0083A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sz="2400" b="1" u="sng">
              <a:solidFill>
                <a:srgbClr val="0083A9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sz="24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lvl="0" indent="-152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eorgia"/>
              <a:buChar char="•"/>
            </a:pPr>
            <a:r>
              <a:rPr lang="en-US" sz="2400" b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POST</a:t>
            </a:r>
            <a:r>
              <a:rPr lang="en-US" sz="24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A Meeting Summary to your school’s GO Team website within 48 hours (</a:t>
            </a:r>
            <a:r>
              <a:rPr lang="en-US" sz="2400" b="1" i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required by Georgia Open Meeting Law</a:t>
            </a:r>
            <a:r>
              <a:rPr lang="en-US" sz="24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) 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sz="24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lvl="0" indent="-152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eorgia"/>
              <a:buChar char="•"/>
            </a:pPr>
            <a:r>
              <a:rPr lang="en-US" sz="2400" b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SEND</a:t>
            </a:r>
            <a:r>
              <a:rPr lang="en-US" sz="24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within 5 business days to </a:t>
            </a:r>
            <a:r>
              <a:rPr lang="en-US" sz="2400" u="sng">
                <a:solidFill>
                  <a:srgbClr val="D47B22"/>
                </a:solidFill>
                <a:latin typeface="Georgia"/>
                <a:ea typeface="Georgia"/>
                <a:cs typeface="Georgia"/>
                <a:sym typeface="Georgia"/>
              </a:rPr>
              <a:t>goteam@atlanta.k12.ga.us</a:t>
            </a:r>
            <a:endParaRPr sz="24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-152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eorgia"/>
              <a:buChar char="•"/>
            </a:pPr>
            <a:r>
              <a:rPr lang="en-US" sz="2400" b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Draft</a:t>
            </a:r>
            <a:r>
              <a:rPr lang="en-US" sz="24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Meeting Minutes 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lvl="0" indent="-152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eorgia"/>
              <a:buChar char="•"/>
            </a:pPr>
            <a:r>
              <a:rPr lang="en-US" sz="2400" b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Newly</a:t>
            </a:r>
            <a:r>
              <a:rPr lang="en-US" sz="24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Appointed members’ names and email addresses </a:t>
            </a:r>
            <a:endParaRPr sz="24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-152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eorgia"/>
              <a:buChar char="•"/>
            </a:pPr>
            <a:r>
              <a:rPr lang="en-US" sz="24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400" b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GO Team Officers</a:t>
            </a:r>
            <a:r>
              <a:rPr lang="en-US" sz="24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lvl="0" indent="-152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eorgia"/>
              <a:buChar char="•"/>
            </a:pPr>
            <a:r>
              <a:rPr lang="en-US" sz="2400" b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Next Meeting Date</a:t>
            </a:r>
            <a:r>
              <a:rPr lang="en-US" sz="24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sz="24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lvl="0" indent="-152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eorgia"/>
              <a:buChar char="•"/>
            </a:pPr>
            <a:r>
              <a:rPr lang="en-US" sz="2400" b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EMAIL</a:t>
            </a:r>
            <a:r>
              <a:rPr lang="en-US" sz="24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Draft Meeting Minutes to entire GO Team 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182880" lvl="0" indent="-74929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</a:pPr>
            <a:endParaRPr/>
          </a:p>
        </p:txBody>
      </p:sp>
      <p:grpSp>
        <p:nvGrpSpPr>
          <p:cNvPr id="159" name="Google Shape;159;p20"/>
          <p:cNvGrpSpPr/>
          <p:nvPr/>
        </p:nvGrpSpPr>
        <p:grpSpPr>
          <a:xfrm>
            <a:off x="0" y="9601835"/>
            <a:ext cx="7772400" cy="152400"/>
            <a:chOff x="0" y="0"/>
            <a:chExt cx="7772400" cy="152705"/>
          </a:xfrm>
        </p:grpSpPr>
        <p:sp>
          <p:nvSpPr>
            <p:cNvPr id="160" name="Google Shape;160;p20"/>
            <p:cNvSpPr/>
            <p:nvPr/>
          </p:nvSpPr>
          <p:spPr>
            <a:xfrm>
              <a:off x="0" y="76505"/>
              <a:ext cx="7772400" cy="76200"/>
            </a:xfrm>
            <a:custGeom>
              <a:avLst/>
              <a:gdLst/>
              <a:ahLst/>
              <a:cxnLst/>
              <a:rect l="l" t="t" r="r" b="b"/>
              <a:pathLst>
                <a:path w="7772400" h="76200" extrusionOk="0">
                  <a:moveTo>
                    <a:pt x="0" y="0"/>
                  </a:moveTo>
                  <a:lnTo>
                    <a:pt x="7772400" y="0"/>
                  </a:lnTo>
                  <a:lnTo>
                    <a:pt x="7772400" y="76200"/>
                  </a:lnTo>
                  <a:lnTo>
                    <a:pt x="0" y="76200"/>
                  </a:lnTo>
                  <a:lnTo>
                    <a:pt x="0" y="0"/>
                  </a:lnTo>
                </a:path>
              </a:pathLst>
            </a:custGeom>
            <a:solidFill>
              <a:srgbClr val="D47B2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1" name="Google Shape;161;p20"/>
            <p:cNvSpPr/>
            <p:nvPr/>
          </p:nvSpPr>
          <p:spPr>
            <a:xfrm>
              <a:off x="0" y="38405"/>
              <a:ext cx="7772400" cy="38100"/>
            </a:xfrm>
            <a:custGeom>
              <a:avLst/>
              <a:gdLst/>
              <a:ahLst/>
              <a:cxnLst/>
              <a:rect l="l" t="t" r="r" b="b"/>
              <a:pathLst>
                <a:path w="7772400" h="38100" extrusionOk="0">
                  <a:moveTo>
                    <a:pt x="0" y="0"/>
                  </a:moveTo>
                  <a:lnTo>
                    <a:pt x="7772400" y="0"/>
                  </a:lnTo>
                  <a:lnTo>
                    <a:pt x="7772400" y="38100"/>
                  </a:lnTo>
                  <a:lnTo>
                    <a:pt x="0" y="3810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2" name="Google Shape;162;p20"/>
            <p:cNvSpPr/>
            <p:nvPr/>
          </p:nvSpPr>
          <p:spPr>
            <a:xfrm>
              <a:off x="0" y="0"/>
              <a:ext cx="7772400" cy="38405"/>
            </a:xfrm>
            <a:custGeom>
              <a:avLst/>
              <a:gdLst/>
              <a:ahLst/>
              <a:cxnLst/>
              <a:rect l="l" t="t" r="r" b="b"/>
              <a:pathLst>
                <a:path w="7772400" h="38405" extrusionOk="0">
                  <a:moveTo>
                    <a:pt x="0" y="0"/>
                  </a:moveTo>
                  <a:lnTo>
                    <a:pt x="7772400" y="0"/>
                  </a:lnTo>
                  <a:lnTo>
                    <a:pt x="7772400" y="38405"/>
                  </a:lnTo>
                  <a:lnTo>
                    <a:pt x="0" y="38405"/>
                  </a:lnTo>
                  <a:lnTo>
                    <a:pt x="0" y="0"/>
                  </a:lnTo>
                </a:path>
              </a:pathLst>
            </a:custGeom>
            <a:solidFill>
              <a:srgbClr val="D47B2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sp>
        <p:nvSpPr>
          <p:cNvPr id="163" name="Google Shape;163;p20"/>
          <p:cNvSpPr/>
          <p:nvPr/>
        </p:nvSpPr>
        <p:spPr>
          <a:xfrm>
            <a:off x="457200" y="180201"/>
            <a:ext cx="184731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4" name="Google Shape;164;p20" descr="Cleveland Avenue Elementary Schoo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29800" y="315288"/>
            <a:ext cx="1915257" cy="19480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1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Georgia"/>
              <a:buNone/>
            </a:pPr>
            <a:r>
              <a:rPr lang="en-US"/>
              <a:t>ADJOURNMENT</a:t>
            </a:r>
            <a:endParaRPr/>
          </a:p>
        </p:txBody>
      </p:sp>
      <p:sp>
        <p:nvSpPr>
          <p:cNvPr id="170" name="Google Shape;170;p21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-7492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endParaRPr/>
          </a:p>
        </p:txBody>
      </p:sp>
      <p:pic>
        <p:nvPicPr>
          <p:cNvPr id="171" name="Google Shape;171;p21" descr="Cleveland Avenue Elementary Schoo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29800" y="315288"/>
            <a:ext cx="1915257" cy="19480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ood Type">
  <a:themeElements>
    <a:clrScheme name="Wood Type">
      <a:dk1>
        <a:srgbClr val="000000"/>
      </a:dk1>
      <a:lt1>
        <a:srgbClr val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MedicalHealth">
      <a:dk1>
        <a:srgbClr val="000000"/>
      </a:dk1>
      <a:lt1>
        <a:srgbClr val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Widescreen</PresentationFormat>
  <Paragraphs>48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Georgia</vt:lpstr>
      <vt:lpstr>Libre Franklin Thin</vt:lpstr>
      <vt:lpstr>Trebuchet MS</vt:lpstr>
      <vt:lpstr>Noto Sans Symbols</vt:lpstr>
      <vt:lpstr>Arial</vt:lpstr>
      <vt:lpstr>Wood Type</vt:lpstr>
      <vt:lpstr>CLEVELAND AVENUE ELEMENTARY  Virtual Go Team Meeting March 10, 2021 3:00pm </vt:lpstr>
      <vt:lpstr>CALL TO ORDER</vt:lpstr>
      <vt:lpstr>Action Items</vt:lpstr>
      <vt:lpstr>Discussion Items</vt:lpstr>
      <vt:lpstr>INFORMATION ITEMS</vt:lpstr>
      <vt:lpstr>PUBLIC COMMENT</vt:lpstr>
      <vt:lpstr>ANNOUNCEMENTS</vt:lpstr>
      <vt:lpstr>POST-MEETING ACTIONS</vt:lpstr>
      <vt:lpstr>ADJOURNMENT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CLEVELAND AVENUE ELEMENTARY  Virtual Go Team Meeting March 10, 2021 3:00pm </dc:title>
  <dc:creator>Bolden, Roni</dc:creator>
  <cp:lastModifiedBy>Bolden, Roni</cp:lastModifiedBy>
  <cp:revision>1</cp:revision>
  <dcterms:modified xsi:type="dcterms:W3CDTF">2021-03-31T19:07:23Z</dcterms:modified>
</cp:coreProperties>
</file>